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8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03.09.2019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vk.com/vcozsi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1</a:t>
            </a:fld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736725" y="0"/>
            <a:ext cx="7407275" cy="6143625"/>
          </a:xfrm>
        </p:spPr>
        <p:txBody>
          <a:bodyPr>
            <a:normAutofit/>
          </a:bodyPr>
          <a:lstStyle/>
          <a:p>
            <a:pPr algn="ctr"/>
            <a:r>
              <a:rPr lang="ru-RU" sz="4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Современные методы контрацепции</a:t>
            </a:r>
          </a:p>
          <a:p>
            <a:pPr algn="ctr"/>
            <a:endParaRPr lang="ru-RU" sz="8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Skazki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484784"/>
            <a:ext cx="7098044" cy="4929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102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Барьерная контрацепция.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Химическая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спермициды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Механическая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презерватив, </a:t>
            </a:r>
            <a:r>
              <a:rPr lang="ru-RU" sz="1800" i="1" dirty="0">
                <a:latin typeface="Times New Roman" pitchFamily="18" charset="0"/>
                <a:cs typeface="Times New Roman" pitchFamily="18" charset="0"/>
              </a:rPr>
              <a:t>шеечный колпачок, контрацептивная губка, влагалищная диафрагма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,).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8374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1538" y="0"/>
            <a:ext cx="8072462" cy="1142984"/>
          </a:xfrm>
        </p:spPr>
        <p:txBody>
          <a:bodyPr>
            <a:normAutofit fontScale="90000"/>
          </a:bodyPr>
          <a:lstStyle/>
          <a:p>
            <a:r>
              <a:rPr lang="ru-RU" sz="2000" b="1" dirty="0" smtClean="0"/>
              <a:t> </a:t>
            </a:r>
            <a:r>
              <a:rPr lang="ru-RU" sz="31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Барьерные методы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создают препятствие на пути сперматозоида к яйцеклетке.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57224" y="571480"/>
            <a:ext cx="8076464" cy="6286520"/>
          </a:xfrm>
        </p:spPr>
        <p:txBody>
          <a:bodyPr numCol="2"/>
          <a:lstStyle/>
          <a:p>
            <a:pPr>
              <a:buNone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Презерватив-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оболочка из тонкого латекса, которая надевается на половой член. Механизм контрацептивного действия презерватива заключается в предотвращении попадания спермы во влагалище. Презерватив предупреждает не только нежелательную беременность, но и заражение болезнями, передаваемыми половым </a:t>
            </a:r>
          </a:p>
          <a:p>
            <a:pPr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путем. 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Эффективность данного метода при правильном применении приближается к 100%.</a:t>
            </a:r>
          </a:p>
          <a:p>
            <a:pPr>
              <a:buNone/>
            </a:pPr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1214114273kondom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066" y="2500306"/>
            <a:ext cx="4071934" cy="4357693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6088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6429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Физиологическая контрацепция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-прерванный половой акт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-ритмические методы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а) измерение базальной температуры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б) календарный метод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в) </a:t>
            </a:r>
            <a:r>
              <a:rPr lang="ru-RU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симптотермальный</a:t>
            </a: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метод</a:t>
            </a:r>
          </a:p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- метод лактационной аменореи</a:t>
            </a:r>
            <a:endParaRPr lang="ru-RU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12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90543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92867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Хирургическая стерилизация.</a:t>
            </a:r>
            <a:endParaRPr lang="ru-RU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00100" y="714356"/>
            <a:ext cx="8143900" cy="614364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Высокоэффективный метод - эффективность 100%. Заключается в хирургическом пересечении семявыводящих протоков (у мужчин) или обеспечении непроходимости маточных труб (у женщин).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Относится к постоянным методам контрацепции. Согласно законодательству РФ, добровольная хирургическая контрацепция проводится лицам не моложе 35 лет имеющим не менее 2х детей  и не желающих более иметь детей.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Недостатком как у мужчин, так и у женщин является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необратимость метода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Не выбирайте метод контрацепции самостоятельно! </a:t>
            </a:r>
          </a:p>
          <a:p>
            <a:pPr>
              <a:buNone/>
            </a:pP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13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89310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flipV="1">
            <a:off x="1435608" y="214290"/>
            <a:ext cx="7498080" cy="6034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60648"/>
            <a:ext cx="8754176" cy="5987752"/>
          </a:xfrm>
        </p:spPr>
        <p:txBody>
          <a:bodyPr/>
          <a:lstStyle/>
          <a:p>
            <a:pPr algn="ctr">
              <a:buNone/>
            </a:pPr>
            <a:endParaRPr lang="ru-RU" sz="4000" dirty="0" smtClean="0"/>
          </a:p>
          <a:p>
            <a:pPr algn="ctr">
              <a:buNone/>
            </a:pPr>
            <a:r>
              <a:rPr lang="ru-RU" sz="4000" dirty="0" smtClean="0"/>
              <a:t> </a:t>
            </a:r>
            <a:r>
              <a:rPr lang="ru-RU" sz="4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всем вопросам обращайтесь </a:t>
            </a:r>
          </a:p>
          <a:p>
            <a:pPr algn="ctr"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телефону: </a:t>
            </a:r>
            <a:r>
              <a:rPr lang="ru-RU" sz="4000" b="1" u="sng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231-24-59</a:t>
            </a:r>
          </a:p>
          <a:p>
            <a:pPr>
              <a:buNone/>
            </a:pP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социальная сеть: </a:t>
            </a:r>
          </a:p>
          <a:p>
            <a:pPr>
              <a:buNone/>
            </a:pPr>
            <a:r>
              <a:rPr lang="ru-RU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ru-RU" sz="4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ВКонтакте</a:t>
            </a:r>
            <a:r>
              <a:rPr lang="ru-RU" sz="4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40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14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4869160"/>
            <a:ext cx="813690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BZ" sz="6600" b="1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en-BZ" sz="6600" b="1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://vk.com/vcozsir</a:t>
            </a:r>
            <a:endParaRPr lang="ru-RU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765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Благодарю за внимание!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          Благодарю за внимание.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DBB84A-263A-482C-B3DD-5CE3C74E23DE}" type="slidenum">
              <a:rPr lang="ru-RU" smtClean="0"/>
              <a:pPr/>
              <a:t>15</a:t>
            </a:fld>
            <a:endParaRPr lang="ru-RU" dirty="0"/>
          </a:p>
        </p:txBody>
      </p:sp>
      <p:pic>
        <p:nvPicPr>
          <p:cNvPr id="6" name="Рисунок 5" descr="4392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1142984"/>
            <a:ext cx="8501122" cy="5715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94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5396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571480"/>
            <a:ext cx="7498080" cy="5676920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Контрацепция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– способ регуляции рождаемости, защищающий женщину от нежелательной беременности и, следовательно, от всех неблагоприятных последствий, которые может повлечь за собой ее искусственное  прерывание.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3147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0100" y="0"/>
            <a:ext cx="814390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Как выбрать подходящий для Вас метод предохранения от беременности?</a:t>
            </a:r>
            <a:endParaRPr lang="ru-RU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Содержимое 3" descr="162224_99498-700x50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142984"/>
            <a:ext cx="7358114" cy="4929936"/>
          </a:xfr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5932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14290"/>
            <a:ext cx="7498080" cy="664371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>
                <a:solidFill>
                  <a:schemeClr val="accent3"/>
                </a:solidFill>
              </a:rPr>
              <a:t> </a:t>
            </a:r>
            <a:r>
              <a:rPr lang="ru-RU" sz="2400" b="1" dirty="0" smtClean="0"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Современные контрацептивные средства можно разделить на несколько групп:</a:t>
            </a:r>
          </a:p>
          <a:p>
            <a:pPr marL="539496" indent="-4572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Гормональная контрацепция (эффективность – 99-100%)</a:t>
            </a:r>
          </a:p>
          <a:p>
            <a:pPr marL="539496" indent="-4572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Внутриматочная контрацепция (ВМК) (эффективность – 99%)</a:t>
            </a:r>
          </a:p>
          <a:p>
            <a:pPr marL="539496" indent="-4572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Барьерная контрацепция (эффективность -80%)</a:t>
            </a:r>
          </a:p>
          <a:p>
            <a:pPr marL="539496" indent="-4572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Физиологическая контрацепция (эффективность – 70%)</a:t>
            </a:r>
          </a:p>
          <a:p>
            <a:pPr marL="539496" indent="-457200">
              <a:buAutoNum type="arabicPeriod"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Хирургическая стерилизация (эффективность – 100%)</a:t>
            </a:r>
            <a:endParaRPr lang="ru-RU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69218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64291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  </a:t>
            </a:r>
            <a:r>
              <a:rPr lang="ru-RU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Гормональная контрацепция.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6072206"/>
          </a:xfrm>
        </p:spPr>
        <p:txBody>
          <a:bodyPr>
            <a:normAutofit/>
          </a:bodyPr>
          <a:lstStyle/>
          <a:p>
            <a:pPr marL="539496" indent="-457200"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Комбинированные противозачаточные средства .</a:t>
            </a:r>
          </a:p>
          <a:p>
            <a:pPr marL="539496" indent="-45720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Комбинированные противозачаточные средства содержат аналоги женских половых гормонов: эстрогенов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гестагенов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 структуре близких к естественным. </a:t>
            </a:r>
          </a:p>
          <a:p>
            <a:pPr marL="539496" indent="-457200">
              <a:buNone/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Механизм действия:</a:t>
            </a:r>
          </a:p>
          <a:p>
            <a:pPr marL="539496" indent="-45720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тормозят процесс овуляции (созревания яйцеклетки);</a:t>
            </a:r>
          </a:p>
          <a:p>
            <a:pPr marL="539496" indent="-45720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сгущают слизь шеечного канала матки; </a:t>
            </a:r>
          </a:p>
          <a:p>
            <a:pPr marL="539496" indent="-457200">
              <a:buFontTx/>
              <a:buChar char="-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истончают эндометрий.</a:t>
            </a:r>
          </a:p>
          <a:p>
            <a:pPr marL="539496" indent="-457200"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 правильном применении эффективность составляет 100%.</a:t>
            </a:r>
          </a:p>
          <a:p>
            <a:pPr marL="539496" indent="-457200">
              <a:buNone/>
            </a:pPr>
            <a:endParaRPr lang="ru-RU" sz="2400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7317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0"/>
            <a:ext cx="7498080" cy="62484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Комбинированные противозачаточные                                 таблетки (КОК)</a:t>
            </a:r>
          </a:p>
          <a:p>
            <a:pPr algn="ctr">
              <a:buNone/>
            </a:pPr>
            <a:endParaRPr lang="ru-RU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6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142976" y="1142984"/>
            <a:ext cx="77867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Выбор таблеток очень большой, и иногда приходится попробовать несколько видов, прежде чем удается найти подходящий только для Вас.</a:t>
            </a:r>
            <a:endParaRPr lang="ru-RU" sz="2400" dirty="0"/>
          </a:p>
        </p:txBody>
      </p:sp>
      <p:pic>
        <p:nvPicPr>
          <p:cNvPr id="6" name="Рисунок 5" descr="bi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24046" y="2285992"/>
            <a:ext cx="6096010" cy="45720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029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142852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85728"/>
            <a:ext cx="7498080" cy="59626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    Влагалищное кольцо </a:t>
            </a:r>
            <a:r>
              <a:rPr lang="ru-RU" sz="2400" b="1" dirty="0" err="1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Нова-Ринг</a:t>
            </a:r>
            <a:r>
              <a:rPr lang="ru-RU" sz="2400" b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Нова-Ринг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– это гибкое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контрацепривное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кольцо. Содержит гормоны эстроген и прогестерон в микродозах, меньших, чем в противозачаточной таблетке. Гормоны поступают из кольца прямо в матку и яичники, не проникая в остальные органы, предотвращают выход яйцеклетки. Одно гормональное кольцо рассчитано на один менструальный цикл.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Нова-Ринг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удобно размещается внутри и остается во влагалище на 21 день, на 22 день кольцо извлекается. Через неделю, на 8 день, вводится новое кольцо.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Рисунок 5" descr="kolc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0100" y="4214818"/>
            <a:ext cx="3929090" cy="2361025"/>
          </a:xfrm>
          <a:prstGeom prst="rect">
            <a:avLst/>
          </a:prstGeom>
        </p:spPr>
      </p:pic>
      <p:pic>
        <p:nvPicPr>
          <p:cNvPr id="7" name="Рисунок 6" descr="kolco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12" y="4214818"/>
            <a:ext cx="4069788" cy="2371735"/>
          </a:xfrm>
          <a:prstGeom prst="rect">
            <a:avLst/>
          </a:prstGeom>
        </p:spPr>
      </p:pic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9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0"/>
            <a:ext cx="8219340" cy="7072338"/>
          </a:xfrm>
        </p:spPr>
        <p:txBody>
          <a:bodyPr numCol="2"/>
          <a:lstStyle/>
          <a:p>
            <a:pPr>
              <a:buNone/>
            </a:pPr>
            <a:r>
              <a:rPr lang="ru-RU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  Контрацептивный пластырь-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это тонкий гладкий лейкопластырь площадью около20 кв.см. Наклеивается один раз в неделю на ягодицы, лопатку, живот или плечо. В течение трех недель необходимо менять пластырь, а на четвертой – период менструации.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Чтобы избежать отклеивания пластыря,  нужно приклеивать его на сухую и чистую кожу.</a:t>
            </a:r>
          </a:p>
        </p:txBody>
      </p:sp>
      <p:pic>
        <p:nvPicPr>
          <p:cNvPr id="4" name="Рисунок 3" descr="63413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4844" y="857232"/>
            <a:ext cx="4429156" cy="5357826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8831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0"/>
            <a:ext cx="749808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0"/>
            <a:ext cx="749808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Гестогенсодержащие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контрацептивы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Формы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гестогенсодержащих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контрацептивов</a:t>
            </a:r>
            <a:r>
              <a:rPr lang="ru-RU" sz="2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- 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гестогенсодержащие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противозачаточные таблетки (ОГК)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инъекционные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контрацептивы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противозачаточные капсулы</a:t>
            </a:r>
          </a:p>
          <a:p>
            <a:pPr>
              <a:buFontTx/>
              <a:buChar char="-"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внутриматочная гормональная система «Мирена».</a:t>
            </a:r>
          </a:p>
          <a:p>
            <a:pPr>
              <a:buFontTx/>
              <a:buChar char="-"/>
            </a:pP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140B6B-E6EE-463B-92F8-95DAFA779C31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322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</TotalTime>
  <Words>575</Words>
  <Application>Microsoft Office PowerPoint</Application>
  <PresentationFormat>Экран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Как выбрать подходящий для Вас метод предохранения от беременности?</vt:lpstr>
      <vt:lpstr>Презентация PowerPoint</vt:lpstr>
      <vt:lpstr>  Гормональная контрацепция.</vt:lpstr>
      <vt:lpstr>Презентация PowerPoint</vt:lpstr>
      <vt:lpstr>Презентация PowerPoint</vt:lpstr>
      <vt:lpstr>Презентация PowerPoint</vt:lpstr>
      <vt:lpstr>Презентация PowerPoint</vt:lpstr>
      <vt:lpstr> Барьерная контрацепция.</vt:lpstr>
      <vt:lpstr> Барьерные методы создают препятствие на пути сперматозоида к яйцеклетке.   </vt:lpstr>
      <vt:lpstr> Физиологическая контрацепция.</vt:lpstr>
      <vt:lpstr>Хирургическая стерилизация.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33</cp:revision>
  <dcterms:created xsi:type="dcterms:W3CDTF">2019-03-28T07:44:58Z</dcterms:created>
  <dcterms:modified xsi:type="dcterms:W3CDTF">2019-09-03T07:53:59Z</dcterms:modified>
</cp:coreProperties>
</file>